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488" r:id="rId2"/>
    <p:sldId id="1124" r:id="rId3"/>
    <p:sldId id="1136" r:id="rId4"/>
    <p:sldId id="1100" r:id="rId5"/>
    <p:sldId id="1174" r:id="rId6"/>
    <p:sldId id="1152" r:id="rId7"/>
    <p:sldId id="1153" r:id="rId8"/>
    <p:sldId id="1175" r:id="rId9"/>
    <p:sldId id="1176" r:id="rId10"/>
    <p:sldId id="325" r:id="rId11"/>
    <p:sldId id="477" r:id="rId12"/>
    <p:sldId id="1123" r:id="rId13"/>
    <p:sldId id="490" r:id="rId14"/>
    <p:sldId id="494" r:id="rId15"/>
    <p:sldId id="4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4" autoAdjust="0"/>
    <p:restoredTop sz="96793" autoAdjust="0"/>
  </p:normalViewPr>
  <p:slideViewPr>
    <p:cSldViewPr snapToGrid="0">
      <p:cViewPr varScale="1">
        <p:scale>
          <a:sx n="110" d="100"/>
          <a:sy n="110" d="100"/>
        </p:scale>
        <p:origin x="1040" y="1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5A1-03F5-43FC-86D0-0EA39E9FF7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9437-5E2C-4546-9B13-B9B4063C4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79437-5E2C-4546-9B13-B9B4063C4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1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7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55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3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4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83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69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4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095"/>
            <a:ext cx="10515600" cy="500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0" r:id="rId4"/>
    <p:sldLayoutId id="2147483652" r:id="rId5"/>
    <p:sldLayoutId id="2147483659" r:id="rId6"/>
    <p:sldLayoutId id="214748366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Calculix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Hypersoni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6.jpe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60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D029-0BEB-1240-A432-C36EFB6F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54C09-9B05-8E49-8EC5-8FE66695EC2E}"/>
              </a:ext>
            </a:extLst>
          </p:cNvPr>
          <p:cNvSpPr txBox="1"/>
          <p:nvPr/>
        </p:nvSpPr>
        <p:spPr>
          <a:xfrm>
            <a:off x="820265" y="1123407"/>
            <a:ext cx="352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Computational mechanics</a:t>
            </a:r>
          </a:p>
          <a:p>
            <a:endParaRPr lang="en-US" b="1" dirty="0"/>
          </a:p>
          <a:p>
            <a:r>
              <a:rPr lang="en-US" b="1" dirty="0"/>
              <a:t>Finite element modeling</a:t>
            </a:r>
          </a:p>
          <a:p>
            <a:r>
              <a:rPr lang="en-US" b="1" dirty="0"/>
              <a:t>Computational fluid dynamics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4C1EC-7B0D-8042-A3EC-75A9C44BCD88}"/>
              </a:ext>
            </a:extLst>
          </p:cNvPr>
          <p:cNvSpPr txBox="1"/>
          <p:nvPr/>
        </p:nvSpPr>
        <p:spPr>
          <a:xfrm>
            <a:off x="4254042" y="1119769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Physics-informed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ACF5F-E92D-284E-9D96-C26D49945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50" y="1603723"/>
            <a:ext cx="6158320" cy="4588211"/>
          </a:xfrm>
          <a:prstGeom prst="rect">
            <a:avLst/>
          </a:prstGeom>
        </p:spPr>
      </p:pic>
      <p:pic>
        <p:nvPicPr>
          <p:cNvPr id="7" name="Picture 6" descr="Hypersonic speed - Wikipedia">
            <a:extLst>
              <a:ext uri="{FF2B5EF4-FFF2-40B4-BE49-F238E27FC236}">
                <a16:creationId xmlns:a16="http://schemas.microsoft.com/office/drawing/2014/main" id="{A05B6EF3-F663-D144-8897-1CF0A251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3952935"/>
            <a:ext cx="2773608" cy="1781658"/>
          </a:xfrm>
          <a:prstGeom prst="rect">
            <a:avLst/>
          </a:prstGeom>
        </p:spPr>
      </p:pic>
      <p:pic>
        <p:nvPicPr>
          <p:cNvPr id="8" name="Picture 7" descr="Calculix - Wikipedia">
            <a:extLst>
              <a:ext uri="{FF2B5EF4-FFF2-40B4-BE49-F238E27FC236}">
                <a16:creationId xmlns:a16="http://schemas.microsoft.com/office/drawing/2014/main" id="{CDAF4C94-781C-D145-8FE8-0404699C3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11995" y="2478468"/>
            <a:ext cx="1491065" cy="164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0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6FBDFB8-8BE1-CB4C-8602-B07816B44CEC}"/>
              </a:ext>
            </a:extLst>
          </p:cNvPr>
          <p:cNvGrpSpPr/>
          <p:nvPr/>
        </p:nvGrpSpPr>
        <p:grpSpPr>
          <a:xfrm>
            <a:off x="2613641" y="1051708"/>
            <a:ext cx="906283" cy="991732"/>
            <a:chOff x="2882381" y="1374479"/>
            <a:chExt cx="1430539" cy="15654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8C2005-7ECB-4F40-A8A6-392583A0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2381" y="1374479"/>
              <a:ext cx="1430539" cy="15654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5AEAA-3FDC-BB40-B685-2A98AEC8097C}"/>
                </a:ext>
              </a:extLst>
            </p:cNvPr>
            <p:cNvSpPr/>
            <p:nvPr/>
          </p:nvSpPr>
          <p:spPr>
            <a:xfrm>
              <a:off x="3346313" y="2207305"/>
              <a:ext cx="238539" cy="282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FDCE83-00D5-6D42-815A-C8452ED6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models for uncertainty quantification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13C0B-6784-4647-9914-E4547943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67" y="2032558"/>
            <a:ext cx="2805628" cy="10827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DC557E-A10C-394F-A97B-1A3BADFFB9A1}"/>
              </a:ext>
            </a:extLst>
          </p:cNvPr>
          <p:cNvCxnSpPr>
            <a:cxnSpLocks/>
          </p:cNvCxnSpPr>
          <p:nvPr/>
        </p:nvCxnSpPr>
        <p:spPr>
          <a:xfrm>
            <a:off x="6075655" y="1240523"/>
            <a:ext cx="0" cy="49650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07EEAD-C687-054D-AE29-2B00E1AFCAF8}"/>
              </a:ext>
            </a:extLst>
          </p:cNvPr>
          <p:cNvSpPr txBox="1"/>
          <p:nvPr/>
        </p:nvSpPr>
        <p:spPr>
          <a:xfrm>
            <a:off x="838200" y="1005147"/>
            <a:ext cx="1620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Proof-of-concept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02ABD-5C99-6A4C-82BB-A46B0AAAA29B}"/>
              </a:ext>
            </a:extLst>
          </p:cNvPr>
          <p:cNvSpPr txBox="1"/>
          <p:nvPr/>
        </p:nvSpPr>
        <p:spPr>
          <a:xfrm>
            <a:off x="801766" y="1309507"/>
            <a:ext cx="226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Fleet: 300 airplanes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Inspection: 15 airplanes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6C79D215-F8AA-D44B-8D2D-72BD9CC6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95" y="1222012"/>
            <a:ext cx="2412694" cy="17832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3F2ED0-2950-9D4F-B97B-9F236C038DFB}"/>
              </a:ext>
            </a:extLst>
          </p:cNvPr>
          <p:cNvCxnSpPr>
            <a:cxnSpLocks/>
          </p:cNvCxnSpPr>
          <p:nvPr/>
        </p:nvCxnSpPr>
        <p:spPr>
          <a:xfrm>
            <a:off x="879629" y="3437877"/>
            <a:ext cx="1039205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2520634-35E0-0A44-94F6-344A9E61AA58}"/>
              </a:ext>
            </a:extLst>
          </p:cNvPr>
          <p:cNvSpPr txBox="1"/>
          <p:nvPr/>
        </p:nvSpPr>
        <p:spPr>
          <a:xfrm>
            <a:off x="879629" y="3099323"/>
            <a:ext cx="5196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R. G. Nascimento and F. A. C. Viana, "Cumulative damage modeling with recurrent neural networks," AIAA Journal, Vol. 58 (12), pp. 5459-5471, 2020.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AA459F-C731-4641-948E-51242504D9D3}"/>
              </a:ext>
            </a:extLst>
          </p:cNvPr>
          <p:cNvSpPr txBox="1"/>
          <p:nvPr/>
        </p:nvSpPr>
        <p:spPr>
          <a:xfrm>
            <a:off x="6116346" y="1016707"/>
            <a:ext cx="352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Corrosion-fatigue cumulative damage in aircraft wing panels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CEBADB-6AAC-A64F-997A-672856BC7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339" y="1662408"/>
            <a:ext cx="2889066" cy="13919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E25869-6319-544E-88D7-CDE0C1C1C47A}"/>
              </a:ext>
            </a:extLst>
          </p:cNvPr>
          <p:cNvSpPr txBox="1"/>
          <p:nvPr/>
        </p:nvSpPr>
        <p:spPr>
          <a:xfrm>
            <a:off x="6075653" y="3115294"/>
            <a:ext cx="5239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A. </a:t>
            </a:r>
            <a:r>
              <a:rPr lang="en-US" sz="800" dirty="0" err="1"/>
              <a:t>Dourado</a:t>
            </a:r>
            <a:r>
              <a:rPr lang="en-US" sz="800" dirty="0"/>
              <a:t> and F. A. C. Viana, "Physics-informed neural networks for missing physics estimation in cumulative damage models: a case study in corrosion fatigue," Journal of Computing and Information Science in Engineering, Vol. 20 (6), 2020.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8D3D54-1833-0E47-8895-FDED3764F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20" y="1458567"/>
            <a:ext cx="2155246" cy="160237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1A1FF52-497C-614A-9402-93AD340584DF}"/>
              </a:ext>
            </a:extLst>
          </p:cNvPr>
          <p:cNvSpPr txBox="1"/>
          <p:nvPr/>
        </p:nvSpPr>
        <p:spPr>
          <a:xfrm>
            <a:off x="876434" y="3446036"/>
            <a:ext cx="3528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Grease effect in wind turbine main bearing fatigue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6F5A38-182E-B140-82C5-F0FCBB3D0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150" y="3572600"/>
            <a:ext cx="1227105" cy="4839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4ED303-2CC6-DF4E-B66B-F288E78E4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929" y="4182059"/>
            <a:ext cx="2512055" cy="17124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08EE48-0FA0-9B41-9F4A-A08BD070D5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667" y="4166001"/>
            <a:ext cx="2534298" cy="18660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95450A5-725B-3F4A-A0A2-2F1D0CED426F}"/>
              </a:ext>
            </a:extLst>
          </p:cNvPr>
          <p:cNvSpPr txBox="1"/>
          <p:nvPr/>
        </p:nvSpPr>
        <p:spPr>
          <a:xfrm>
            <a:off x="838200" y="6003146"/>
            <a:ext cx="5237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Y. A. </a:t>
            </a:r>
            <a:r>
              <a:rPr lang="en-US" sz="800" dirty="0" err="1"/>
              <a:t>Yucesan</a:t>
            </a:r>
            <a:r>
              <a:rPr lang="en-US" sz="800" dirty="0"/>
              <a:t> and F. A. C. Viana, "Hybrid physics-informed neural networks for main bearing fatigue prognosis with visual grease inspection," Computers in Industry, Vol. 125, pp. 103386, 2021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931E3D-F303-6342-B90D-D02F793E7654}"/>
              </a:ext>
            </a:extLst>
          </p:cNvPr>
          <p:cNvSpPr txBox="1"/>
          <p:nvPr/>
        </p:nvSpPr>
        <p:spPr>
          <a:xfrm>
            <a:off x="6075653" y="3431974"/>
            <a:ext cx="3528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Li-ion battery prognosis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AA67D2-7011-9048-AC91-B3A850132A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7432" y="3476253"/>
            <a:ext cx="2013658" cy="1482448"/>
          </a:xfrm>
          <a:prstGeom prst="rect">
            <a:avLst/>
          </a:prstGeom>
        </p:spPr>
      </p:pic>
      <p:pic>
        <p:nvPicPr>
          <p:cNvPr id="53" name="Picture 52" descr="Chart&#10;&#10;Description automatically generated">
            <a:extLst>
              <a:ext uri="{FF2B5EF4-FFF2-40B4-BE49-F238E27FC236}">
                <a16:creationId xmlns:a16="http://schemas.microsoft.com/office/drawing/2014/main" id="{8C69F95F-B733-9C49-B4E7-08041C6317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6" r="8705"/>
          <a:stretch/>
        </p:blipFill>
        <p:spPr>
          <a:xfrm>
            <a:off x="9299448" y="4533231"/>
            <a:ext cx="2013657" cy="14988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89C9C2E-4305-5645-9716-AB7764F590B5}"/>
              </a:ext>
            </a:extLst>
          </p:cNvPr>
          <p:cNvSpPr txBox="1"/>
          <p:nvPr/>
        </p:nvSpPr>
        <p:spPr>
          <a:xfrm>
            <a:off x="6075653" y="6012048"/>
            <a:ext cx="5237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R. G. Nascimento, M. Corbetta, C. S. Kulkarni, and F. A. C. Viana, "Hybrid physics-informed neural networks for lithium-ion battery modeling and prognosis," Journal of Power Sources, Vol. 513, pp. 230526, 2021.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5D80EA7-EC9C-2E4C-B5A2-32C929D26669}"/>
              </a:ext>
            </a:extLst>
          </p:cNvPr>
          <p:cNvSpPr/>
          <p:nvPr/>
        </p:nvSpPr>
        <p:spPr>
          <a:xfrm rot="3475845" flipV="1">
            <a:off x="10266114" y="3927460"/>
            <a:ext cx="1150360" cy="501127"/>
          </a:xfrm>
          <a:custGeom>
            <a:avLst/>
            <a:gdLst>
              <a:gd name="connsiteX0" fmla="*/ 0 w 2798957"/>
              <a:gd name="connsiteY0" fmla="*/ 78058 h 558054"/>
              <a:gd name="connsiteX1" fmla="*/ 1516566 w 2798957"/>
              <a:gd name="connsiteY1" fmla="*/ 557561 h 558054"/>
              <a:gd name="connsiteX2" fmla="*/ 2798957 w 2798957"/>
              <a:gd name="connsiteY2" fmla="*/ 0 h 5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8957" h="558054">
                <a:moveTo>
                  <a:pt x="0" y="78058"/>
                </a:moveTo>
                <a:cubicBezTo>
                  <a:pt x="525036" y="324314"/>
                  <a:pt x="1050073" y="570571"/>
                  <a:pt x="1516566" y="557561"/>
                </a:cubicBezTo>
                <a:cubicBezTo>
                  <a:pt x="1983059" y="544551"/>
                  <a:pt x="2566640" y="111512"/>
                  <a:pt x="2798957" y="0"/>
                </a:cubicBezTo>
              </a:path>
            </a:pathLst>
          </a:custGeom>
          <a:noFill/>
          <a:ln w="28575">
            <a:solidFill>
              <a:srgbClr val="0432FF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979EF4-9564-3541-A4B8-6003AE8F37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39" y="4178023"/>
            <a:ext cx="2451882" cy="14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9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6B3-0675-4ADD-4BE9-70E4DCA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Proposed PINN workflow</a:t>
            </a:r>
            <a:endParaRPr lang="en-US" b="0"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0D547-81EB-C54A-9C3F-B37379324988}"/>
              </a:ext>
            </a:extLst>
          </p:cNvPr>
          <p:cNvSpPr/>
          <p:nvPr/>
        </p:nvSpPr>
        <p:spPr>
          <a:xfrm>
            <a:off x="7274564" y="5821589"/>
            <a:ext cx="1600200" cy="3657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6) Run solver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8DAC98-0125-7A42-A53F-B006AB9E839E}"/>
              </a:ext>
            </a:extLst>
          </p:cNvPr>
          <p:cNvGrpSpPr/>
          <p:nvPr/>
        </p:nvGrpSpPr>
        <p:grpSpPr>
          <a:xfrm>
            <a:off x="6373488" y="1105428"/>
            <a:ext cx="2875682" cy="818400"/>
            <a:chOff x="7957190" y="1172144"/>
            <a:chExt cx="2875682" cy="818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76EBD2-2ADA-E240-BDCB-B24703DFF176}"/>
                </a:ext>
              </a:extLst>
            </p:cNvPr>
            <p:cNvSpPr/>
            <p:nvPr/>
          </p:nvSpPr>
          <p:spPr>
            <a:xfrm>
              <a:off x="7957190" y="1404762"/>
              <a:ext cx="1610298" cy="35658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1) Generate geometry</a:t>
              </a:r>
            </a:p>
          </p:txBody>
        </p:sp>
        <p:pic>
          <p:nvPicPr>
            <p:cNvPr id="6" name="Picture 5" descr="A picture containing text, knife, screenshot&#10;&#10;Description automatically generated">
              <a:extLst>
                <a:ext uri="{FF2B5EF4-FFF2-40B4-BE49-F238E27FC236}">
                  <a16:creationId xmlns:a16="http://schemas.microsoft.com/office/drawing/2014/main" id="{06C7B7A9-C74F-4C47-B21D-559D52C96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9239" y="1172144"/>
              <a:ext cx="1203633" cy="8184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4C99F7-D0EC-9641-AEB5-6C47561D4AEB}"/>
              </a:ext>
            </a:extLst>
          </p:cNvPr>
          <p:cNvSpPr/>
          <p:nvPr/>
        </p:nvSpPr>
        <p:spPr>
          <a:xfrm>
            <a:off x="6372166" y="2224257"/>
            <a:ext cx="1610298" cy="80069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/>
              <a:t>2. </a:t>
            </a:r>
            <a:r>
              <a:rPr lang="en-US" sz="1100">
                <a:ea typeface="+mn-lt"/>
                <a:cs typeface="+mn-lt"/>
              </a:rPr>
              <a:t>Annotate equilibrium, BC, and material and</a:t>
            </a:r>
            <a:r>
              <a:rPr lang="en-US" sz="1100"/>
              <a:t> generate baseline mesh </a:t>
            </a:r>
            <a:endParaRPr lang="en-US" sz="1100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9F10A-FA5D-8D47-ABA0-0D093101ADDA}"/>
              </a:ext>
            </a:extLst>
          </p:cNvPr>
          <p:cNvSpPr/>
          <p:nvPr/>
        </p:nvSpPr>
        <p:spPr>
          <a:xfrm>
            <a:off x="6373487" y="3658326"/>
            <a:ext cx="1610298" cy="3565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3) Generate file with collocation points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3BD6CF-5706-5047-9E39-508E084D76C1}"/>
              </a:ext>
            </a:extLst>
          </p:cNvPr>
          <p:cNvGrpSpPr/>
          <p:nvPr/>
        </p:nvGrpSpPr>
        <p:grpSpPr>
          <a:xfrm>
            <a:off x="6372166" y="4533351"/>
            <a:ext cx="3397931" cy="833645"/>
            <a:chOff x="7955868" y="4423525"/>
            <a:chExt cx="3397931" cy="8336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BE61A5-FB14-C04A-A456-AA3BAA5C881B}"/>
                </a:ext>
              </a:extLst>
            </p:cNvPr>
            <p:cNvSpPr/>
            <p:nvPr/>
          </p:nvSpPr>
          <p:spPr>
            <a:xfrm>
              <a:off x="7955868" y="4432706"/>
              <a:ext cx="1610298" cy="8244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/>
                <a:t>4) Customize (template) Python code for equilibrium, BC, and material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B30AD5-C19F-4D44-AE82-66B32106ED8D}"/>
                </a:ext>
              </a:extLst>
            </p:cNvPr>
            <p:cNvSpPr/>
            <p:nvPr/>
          </p:nvSpPr>
          <p:spPr>
            <a:xfrm>
              <a:off x="9744455" y="4423525"/>
              <a:ext cx="1609344" cy="83364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5) Generate solver setup files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A638DB-72C5-8B42-B428-FF32CD3F0314}"/>
              </a:ext>
            </a:extLst>
          </p:cNvPr>
          <p:cNvCxnSpPr>
            <a:cxnSpLocks/>
          </p:cNvCxnSpPr>
          <p:nvPr/>
        </p:nvCxnSpPr>
        <p:spPr>
          <a:xfrm flipH="1">
            <a:off x="7177315" y="4014906"/>
            <a:ext cx="1321" cy="527626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431A889-303E-264E-BFA8-991706026A00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8292748" y="5148911"/>
            <a:ext cx="454595" cy="8907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158B5BC-0DF0-CF4C-9256-E834B6804B9D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7398693" y="5145617"/>
            <a:ext cx="454593" cy="8973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745FE1-1159-7548-83F0-99F22E37614B}"/>
              </a:ext>
            </a:extLst>
          </p:cNvPr>
          <p:cNvCxnSpPr>
            <a:cxnSpLocks/>
          </p:cNvCxnSpPr>
          <p:nvPr/>
        </p:nvCxnSpPr>
        <p:spPr>
          <a:xfrm flipH="1">
            <a:off x="7177315" y="1694626"/>
            <a:ext cx="1322" cy="52963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1B2742-EFC0-3F42-8631-3E00EDBD82AE}"/>
              </a:ext>
            </a:extLst>
          </p:cNvPr>
          <p:cNvCxnSpPr>
            <a:cxnSpLocks/>
          </p:cNvCxnSpPr>
          <p:nvPr/>
        </p:nvCxnSpPr>
        <p:spPr>
          <a:xfrm>
            <a:off x="7177315" y="3024951"/>
            <a:ext cx="1321" cy="63337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8F554A-616E-E641-97ED-A2F7855DA287}"/>
              </a:ext>
            </a:extLst>
          </p:cNvPr>
          <p:cNvSpPr txBox="1"/>
          <p:nvPr/>
        </p:nvSpPr>
        <p:spPr>
          <a:xfrm>
            <a:off x="838200" y="1581344"/>
            <a:ext cx="52125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432FF"/>
                </a:solidFill>
                <a:ea typeface="+mn-lt"/>
                <a:cs typeface="+mn-lt"/>
              </a:rPr>
              <a:t>Observations: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Generate geometry: we use </a:t>
            </a:r>
            <a:r>
              <a:rPr lang="en-US" sz="1600" err="1">
                <a:ea typeface="+mn-lt"/>
                <a:cs typeface="+mn-lt"/>
              </a:rPr>
              <a:t>FreeCAD</a:t>
            </a:r>
            <a:r>
              <a:rPr lang="en-US" sz="1600">
                <a:ea typeface="+mn-lt"/>
                <a:cs typeface="+mn-lt"/>
              </a:rPr>
              <a:t>, but in the future, other options can be considered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Generate baseline mesh: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err="1">
                <a:ea typeface="+mn-lt"/>
                <a:cs typeface="+mn-lt"/>
              </a:rPr>
              <a:t>GMsh</a:t>
            </a:r>
            <a:r>
              <a:rPr lang="en-US" sz="1600">
                <a:ea typeface="+mn-lt"/>
                <a:cs typeface="+mn-lt"/>
              </a:rPr>
              <a:t> for 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Mesh defines problem through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Annotation uses engineering jargon (inlet, no slip, outlet, etc.) as opposed to math jargon (Dirichlet, Neuman,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Generate collocation points: densify if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Customize Python: this is where user can define parametrization of boundary conditions and geometry for example.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Generate solver files: training and prediction specs (loss, data partitioner scheme, number of GPUs, etc.)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2C282-2883-7F43-9DB4-AC92CF6834D6}"/>
              </a:ext>
            </a:extLst>
          </p:cNvPr>
          <p:cNvGrpSpPr/>
          <p:nvPr/>
        </p:nvGrpSpPr>
        <p:grpSpPr>
          <a:xfrm>
            <a:off x="10116070" y="1105428"/>
            <a:ext cx="1218143" cy="869372"/>
            <a:chOff x="6243819" y="5257168"/>
            <a:chExt cx="1218143" cy="86937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EDC127A-75F5-674A-BB3F-045176B6FB2E}"/>
                </a:ext>
              </a:extLst>
            </p:cNvPr>
            <p:cNvSpPr/>
            <p:nvPr/>
          </p:nvSpPr>
          <p:spPr>
            <a:xfrm>
              <a:off x="6243819" y="5257168"/>
              <a:ext cx="1199783" cy="18288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/>
                <a:t>Third party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FF8AE8-3CD3-8B47-84CB-D6620218B20A}"/>
                </a:ext>
              </a:extLst>
            </p:cNvPr>
            <p:cNvSpPr/>
            <p:nvPr/>
          </p:nvSpPr>
          <p:spPr>
            <a:xfrm>
              <a:off x="6243819" y="5504201"/>
              <a:ext cx="1199783" cy="27432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b="1"/>
                <a:t>Potential interface with other packages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42BEB4D-BD1A-A946-82C7-181666D8DFE9}"/>
                </a:ext>
              </a:extLst>
            </p:cNvPr>
            <p:cNvSpPr/>
            <p:nvPr/>
          </p:nvSpPr>
          <p:spPr>
            <a:xfrm>
              <a:off x="6243819" y="5842673"/>
              <a:ext cx="1218143" cy="28386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b="1"/>
                <a:t>Bulk of parallelization</a:t>
              </a:r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D542516-FA7E-EC46-99BF-D55F0B63E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21765" r="8303" b="22089"/>
          <a:stretch/>
        </p:blipFill>
        <p:spPr>
          <a:xfrm>
            <a:off x="9599494" y="3435705"/>
            <a:ext cx="1199674" cy="801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CD182C-8A0A-7441-9FD3-C15E281AB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" t="19289" r="7386" b="21289"/>
          <a:stretch/>
        </p:blipFill>
        <p:spPr>
          <a:xfrm>
            <a:off x="8074664" y="2167475"/>
            <a:ext cx="1234568" cy="857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C5C25D-C9CB-F242-9981-EFA0745FD5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8" t="19797" r="7183" b="20451"/>
          <a:stretch/>
        </p:blipFill>
        <p:spPr>
          <a:xfrm>
            <a:off x="8072360" y="3414384"/>
            <a:ext cx="1233247" cy="855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6591E-FA4D-FB45-9EFB-5333E3DFAC19}"/>
              </a:ext>
            </a:extLst>
          </p:cNvPr>
          <p:cNvSpPr txBox="1"/>
          <p:nvPr/>
        </p:nvSpPr>
        <p:spPr>
          <a:xfrm>
            <a:off x="8072360" y="3223830"/>
            <a:ext cx="123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from mesh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35CCA5-1753-284B-BD1C-8F80BDEDBECC}"/>
              </a:ext>
            </a:extLst>
          </p:cNvPr>
          <p:cNvSpPr txBox="1"/>
          <p:nvPr/>
        </p:nvSpPr>
        <p:spPr>
          <a:xfrm>
            <a:off x="9598172" y="3223830"/>
            <a:ext cx="1199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densified</a:t>
            </a:r>
          </a:p>
        </p:txBody>
      </p:sp>
    </p:spTree>
    <p:extLst>
      <p:ext uri="{BB962C8B-B14F-4D97-AF65-F5344CB8AC3E}">
        <p14:creationId xmlns:p14="http://schemas.microsoft.com/office/powerpoint/2010/main" val="289211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0CC6-7A7E-8945-88F0-761D1415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and implementing our PINN package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40F5A8-27D0-744F-B864-90F02929D99D}"/>
              </a:ext>
            </a:extLst>
          </p:cNvPr>
          <p:cNvGrpSpPr/>
          <p:nvPr/>
        </p:nvGrpSpPr>
        <p:grpSpPr>
          <a:xfrm>
            <a:off x="1896030" y="1637367"/>
            <a:ext cx="2256894" cy="3420055"/>
            <a:chOff x="1331258" y="2000562"/>
            <a:chExt cx="2256894" cy="342005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0406A3-E5C7-2F46-BEF8-5E9E7EFAE86B}"/>
                </a:ext>
              </a:extLst>
            </p:cNvPr>
            <p:cNvSpPr/>
            <p:nvPr/>
          </p:nvSpPr>
          <p:spPr>
            <a:xfrm>
              <a:off x="2266711" y="2923138"/>
              <a:ext cx="385987" cy="321656"/>
            </a:xfrm>
            <a:custGeom>
              <a:avLst/>
              <a:gdLst>
                <a:gd name="connsiteX0" fmla="*/ 0 w 321655"/>
                <a:gd name="connsiteY0" fmla="*/ 77197 h 385986"/>
                <a:gd name="connsiteX1" fmla="*/ 160828 w 321655"/>
                <a:gd name="connsiteY1" fmla="*/ 77197 h 385986"/>
                <a:gd name="connsiteX2" fmla="*/ 160828 w 321655"/>
                <a:gd name="connsiteY2" fmla="*/ 0 h 385986"/>
                <a:gd name="connsiteX3" fmla="*/ 321655 w 321655"/>
                <a:gd name="connsiteY3" fmla="*/ 192993 h 385986"/>
                <a:gd name="connsiteX4" fmla="*/ 160828 w 321655"/>
                <a:gd name="connsiteY4" fmla="*/ 385986 h 385986"/>
                <a:gd name="connsiteX5" fmla="*/ 160828 w 321655"/>
                <a:gd name="connsiteY5" fmla="*/ 308789 h 385986"/>
                <a:gd name="connsiteX6" fmla="*/ 0 w 321655"/>
                <a:gd name="connsiteY6" fmla="*/ 308789 h 385986"/>
                <a:gd name="connsiteX7" fmla="*/ 0 w 321655"/>
                <a:gd name="connsiteY7" fmla="*/ 77197 h 38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655" h="385986">
                  <a:moveTo>
                    <a:pt x="257324" y="1"/>
                  </a:moveTo>
                  <a:lnTo>
                    <a:pt x="257324" y="192994"/>
                  </a:lnTo>
                  <a:lnTo>
                    <a:pt x="321655" y="192994"/>
                  </a:lnTo>
                  <a:lnTo>
                    <a:pt x="160828" y="385985"/>
                  </a:lnTo>
                  <a:lnTo>
                    <a:pt x="0" y="192994"/>
                  </a:lnTo>
                  <a:lnTo>
                    <a:pt x="64331" y="192994"/>
                  </a:lnTo>
                  <a:lnTo>
                    <a:pt x="64331" y="1"/>
                  </a:lnTo>
                  <a:lnTo>
                    <a:pt x="257324" y="1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77198" tIns="0" rIns="77197" bIns="96497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85CA2BB-4437-524D-B13B-648B3EBFA439}"/>
                </a:ext>
              </a:extLst>
            </p:cNvPr>
            <p:cNvSpPr/>
            <p:nvPr/>
          </p:nvSpPr>
          <p:spPr>
            <a:xfrm>
              <a:off x="1331259" y="2000562"/>
              <a:ext cx="2256893" cy="8577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Geometry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/>
                <a:t>STL files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/>
                <a:t>Point cloud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8F61883-5FCC-A843-8EFE-7AF9E6198AF7}"/>
                </a:ext>
              </a:extLst>
            </p:cNvPr>
            <p:cNvSpPr/>
            <p:nvPr/>
          </p:nvSpPr>
          <p:spPr>
            <a:xfrm>
              <a:off x="1331258" y="3309622"/>
              <a:ext cx="2256894" cy="98556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First principles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/>
                <a:t>Partial differential equations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/>
                <a:t>Boundary conditions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/>
                <a:t>Initial conditions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2DA3571-3E94-4C42-A23F-A566E345B76B}"/>
                </a:ext>
              </a:extLst>
            </p:cNvPr>
            <p:cNvSpPr/>
            <p:nvPr/>
          </p:nvSpPr>
          <p:spPr>
            <a:xfrm>
              <a:off x="1331258" y="4746498"/>
              <a:ext cx="2256894" cy="6741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/>
                <a:t>Solver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3B957D5-7645-8F48-AFA4-202C9A35CE91}"/>
                </a:ext>
              </a:extLst>
            </p:cNvPr>
            <p:cNvSpPr/>
            <p:nvPr/>
          </p:nvSpPr>
          <p:spPr>
            <a:xfrm>
              <a:off x="2256891" y="4360015"/>
              <a:ext cx="385987" cy="321656"/>
            </a:xfrm>
            <a:custGeom>
              <a:avLst/>
              <a:gdLst>
                <a:gd name="connsiteX0" fmla="*/ 0 w 321655"/>
                <a:gd name="connsiteY0" fmla="*/ 77197 h 385986"/>
                <a:gd name="connsiteX1" fmla="*/ 160828 w 321655"/>
                <a:gd name="connsiteY1" fmla="*/ 77197 h 385986"/>
                <a:gd name="connsiteX2" fmla="*/ 160828 w 321655"/>
                <a:gd name="connsiteY2" fmla="*/ 0 h 385986"/>
                <a:gd name="connsiteX3" fmla="*/ 321655 w 321655"/>
                <a:gd name="connsiteY3" fmla="*/ 192993 h 385986"/>
                <a:gd name="connsiteX4" fmla="*/ 160828 w 321655"/>
                <a:gd name="connsiteY4" fmla="*/ 385986 h 385986"/>
                <a:gd name="connsiteX5" fmla="*/ 160828 w 321655"/>
                <a:gd name="connsiteY5" fmla="*/ 308789 h 385986"/>
                <a:gd name="connsiteX6" fmla="*/ 0 w 321655"/>
                <a:gd name="connsiteY6" fmla="*/ 308789 h 385986"/>
                <a:gd name="connsiteX7" fmla="*/ 0 w 321655"/>
                <a:gd name="connsiteY7" fmla="*/ 77197 h 38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655" h="385986">
                  <a:moveTo>
                    <a:pt x="257324" y="1"/>
                  </a:moveTo>
                  <a:lnTo>
                    <a:pt x="257324" y="192994"/>
                  </a:lnTo>
                  <a:lnTo>
                    <a:pt x="321655" y="192994"/>
                  </a:lnTo>
                  <a:lnTo>
                    <a:pt x="160828" y="385985"/>
                  </a:lnTo>
                  <a:lnTo>
                    <a:pt x="0" y="192994"/>
                  </a:lnTo>
                  <a:lnTo>
                    <a:pt x="64331" y="192994"/>
                  </a:lnTo>
                  <a:lnTo>
                    <a:pt x="64331" y="1"/>
                  </a:lnTo>
                  <a:lnTo>
                    <a:pt x="257324" y="1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77198" tIns="0" rIns="77197" bIns="96497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1CB201-7AE6-9749-AE23-EF27FD5E1FAB}"/>
              </a:ext>
            </a:extLst>
          </p:cNvPr>
          <p:cNvSpPr txBox="1"/>
          <p:nvPr/>
        </p:nvSpPr>
        <p:spPr>
          <a:xfrm>
            <a:off x="838200" y="1112724"/>
            <a:ext cx="437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</a:rPr>
              <a:t>Modeling elements</a:t>
            </a:r>
          </a:p>
        </p:txBody>
      </p:sp>
      <p:pic>
        <p:nvPicPr>
          <p:cNvPr id="4098" name="Picture 2" descr="page20image55859296">
            <a:extLst>
              <a:ext uri="{FF2B5EF4-FFF2-40B4-BE49-F238E27FC236}">
                <a16:creationId xmlns:a16="http://schemas.microsoft.com/office/drawing/2014/main" id="{C65E98A1-B148-F348-B4C1-4F6324B1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54" y="1556234"/>
            <a:ext cx="6143045" cy="36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3736F4-5964-EC43-8BC8-5142A79B8191}"/>
              </a:ext>
            </a:extLst>
          </p:cNvPr>
          <p:cNvSpPr txBox="1"/>
          <p:nvPr/>
        </p:nvSpPr>
        <p:spPr>
          <a:xfrm>
            <a:off x="5210755" y="1112724"/>
            <a:ext cx="614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</a:rPr>
              <a:t>SOTA Architecture: Modulus (former </a:t>
            </a:r>
            <a:r>
              <a:rPr lang="en-US" b="1" err="1">
                <a:solidFill>
                  <a:srgbClr val="0432FF"/>
                </a:solidFill>
              </a:rPr>
              <a:t>SimNet</a:t>
            </a:r>
            <a:r>
              <a:rPr lang="en-US" b="1">
                <a:solidFill>
                  <a:srgbClr val="0432FF"/>
                </a:solidFill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85844F-E8A0-8043-A108-BB0218C43DA8}"/>
              </a:ext>
            </a:extLst>
          </p:cNvPr>
          <p:cNvSpPr/>
          <p:nvPr/>
        </p:nvSpPr>
        <p:spPr>
          <a:xfrm>
            <a:off x="1224803" y="5608509"/>
            <a:ext cx="9742394" cy="5661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As we implement the geometry modules, we will design our architecture with scalability in mind</a:t>
            </a:r>
          </a:p>
        </p:txBody>
      </p:sp>
    </p:spTree>
    <p:extLst>
      <p:ext uri="{BB962C8B-B14F-4D97-AF65-F5344CB8AC3E}">
        <p14:creationId xmlns:p14="http://schemas.microsoft.com/office/powerpoint/2010/main" val="22165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BA69-F166-41E3-AF4F-267E5606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Vedo</a:t>
            </a:r>
            <a:r>
              <a:rPr lang="en-US"/>
              <a:t>: an alternative solution under consideration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9CE10B-D8C6-4FA6-A5DE-32C7610B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47" y="1467038"/>
            <a:ext cx="7872761" cy="4676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FCA1B-9E0A-4FCE-8F31-BD0BE2678E63}"/>
              </a:ext>
            </a:extLst>
          </p:cNvPr>
          <p:cNvSpPr txBox="1"/>
          <p:nvPr/>
        </p:nvSpPr>
        <p:spPr>
          <a:xfrm>
            <a:off x="840955" y="1070472"/>
            <a:ext cx="65991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https://vedo.embl.es/#gallery​</a:t>
            </a:r>
            <a:br>
              <a:rPr lang="en-US" sz="1200"/>
            </a:br>
            <a:r>
              <a:rPr lang="en-US" sz="1200"/>
              <a:t>https://github.com/marcomusy/vedo​</a:t>
            </a:r>
          </a:p>
        </p:txBody>
      </p:sp>
    </p:spTree>
    <p:extLst>
      <p:ext uri="{BB962C8B-B14F-4D97-AF65-F5344CB8AC3E}">
        <p14:creationId xmlns:p14="http://schemas.microsoft.com/office/powerpoint/2010/main" val="67415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166-D2F6-4505-AF08-5A342B9F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Other Python libraries</a:t>
            </a:r>
            <a:endParaRPr lang="en-US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505CAA5-28FB-417C-92A5-4E226C83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54" y="1309608"/>
            <a:ext cx="4713248" cy="1983347"/>
          </a:xfrm>
          <a:prstGeom prst="rect">
            <a:avLst/>
          </a:prstGeom>
        </p:spPr>
      </p:pic>
      <p:pic>
        <p:nvPicPr>
          <p:cNvPr id="4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9E52C37C-2273-441C-9589-09CD37BF5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8" r="-187" b="37730"/>
          <a:stretch/>
        </p:blipFill>
        <p:spPr>
          <a:xfrm>
            <a:off x="6369204" y="1309608"/>
            <a:ext cx="4992033" cy="189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C8256-A7A5-4DED-84AC-17828CDC8A18}"/>
              </a:ext>
            </a:extLst>
          </p:cNvPr>
          <p:cNvSpPr txBox="1"/>
          <p:nvPr/>
        </p:nvSpPr>
        <p:spPr>
          <a:xfrm>
            <a:off x="6369204" y="1035205"/>
            <a:ext cx="4982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https://trimsh.org/index.html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2277B-C214-440A-8338-F8291224ECF0}"/>
              </a:ext>
            </a:extLst>
          </p:cNvPr>
          <p:cNvSpPr txBox="1"/>
          <p:nvPr/>
        </p:nvSpPr>
        <p:spPr>
          <a:xfrm>
            <a:off x="840059" y="1063083"/>
            <a:ext cx="4824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https://pymesh.readthedocs.io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392303A-18AE-4FA9-A954-3692793D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10" y="3702813"/>
            <a:ext cx="3430858" cy="251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621FD-67A0-4CFF-9389-5A96C6E95F9B}"/>
              </a:ext>
            </a:extLst>
          </p:cNvPr>
          <p:cNvSpPr txBox="1"/>
          <p:nvPr/>
        </p:nvSpPr>
        <p:spPr>
          <a:xfrm>
            <a:off x="840059" y="3432716"/>
            <a:ext cx="4824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https://github.com/nschloe/meshio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BE4CA-3A3F-4572-8250-D8BE0E793EA5}"/>
              </a:ext>
            </a:extLst>
          </p:cNvPr>
          <p:cNvSpPr txBox="1"/>
          <p:nvPr/>
        </p:nvSpPr>
        <p:spPr>
          <a:xfrm>
            <a:off x="6369205" y="343271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https://docs.pyvista.org</a:t>
            </a:r>
          </a:p>
        </p:txBody>
      </p:sp>
      <p:pic>
        <p:nvPicPr>
          <p:cNvPr id="10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72640C-469D-493C-9792-5AB6ADAA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742" y="3708649"/>
            <a:ext cx="3375101" cy="25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A811-77FC-0244-B3D6-48EA07CC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geometry to visualization of 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C9FF33-B9FC-5A4D-97E2-9645E83D781E}"/>
              </a:ext>
            </a:extLst>
          </p:cNvPr>
          <p:cNvSpPr/>
          <p:nvPr/>
        </p:nvSpPr>
        <p:spPr>
          <a:xfrm>
            <a:off x="8457174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/>
              <a:t>Training vs prediction as well as solver configurations can be defined through a file system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892384-A848-A943-9B6B-22A26B2CA4AA}"/>
              </a:ext>
            </a:extLst>
          </p:cNvPr>
          <p:cNvSpPr/>
          <p:nvPr/>
        </p:nvSpPr>
        <p:spPr>
          <a:xfrm>
            <a:off x="861687" y="5047374"/>
            <a:ext cx="1348112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 dirty="0"/>
              <a:t>AWS-UCF-PINN:</a:t>
            </a:r>
          </a:p>
          <a:p>
            <a:r>
              <a:rPr lang="en-US" sz="1050" dirty="0" err="1"/>
              <a:t>FreeCAD</a:t>
            </a:r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Alternatives:</a:t>
            </a:r>
            <a:endParaRPr lang="en-US" sz="1050" dirty="0">
              <a:cs typeface="Calibri"/>
            </a:endParaRPr>
          </a:p>
          <a:p>
            <a:r>
              <a:rPr lang="en-US" sz="1050" dirty="0"/>
              <a:t>Fusion360, Inventor, </a:t>
            </a:r>
            <a:r>
              <a:rPr lang="en-US" sz="1050" dirty="0" err="1"/>
              <a:t>SolidEdge</a:t>
            </a:r>
            <a:r>
              <a:rPr lang="en-US" sz="1050" dirty="0"/>
              <a:t>, etc.</a:t>
            </a:r>
            <a:endParaRPr lang="en-US" sz="1050" dirty="0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1AB5E0-4310-E34D-A543-FED9B8E0B424}"/>
              </a:ext>
            </a:extLst>
          </p:cNvPr>
          <p:cNvSpPr/>
          <p:nvPr/>
        </p:nvSpPr>
        <p:spPr>
          <a:xfrm>
            <a:off x="3886199" y="5047374"/>
            <a:ext cx="4442063" cy="118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 dirty="0">
                <a:ea typeface="+mn-lt"/>
                <a:cs typeface="+mn-lt"/>
              </a:rPr>
              <a:t>AWS-UCF-PINN</a:t>
            </a:r>
            <a:r>
              <a:rPr lang="en-US" sz="1050" dirty="0"/>
              <a:t>:</a:t>
            </a:r>
            <a:endParaRPr lang="en-US" dirty="0"/>
          </a:p>
          <a:p>
            <a:r>
              <a:rPr lang="en-US" sz="1050" dirty="0"/>
              <a:t>We will design a metafile system (similar to scripts used by other computational mechanics packages).</a:t>
            </a:r>
            <a:endParaRPr lang="en-US" sz="1050" dirty="0">
              <a:cs typeface="Calibri" panose="020F0502020204030204"/>
            </a:endParaRPr>
          </a:p>
          <a:p>
            <a:endParaRPr lang="en-US" sz="1050" dirty="0">
              <a:cs typeface="Calibri" panose="020F0502020204030204"/>
            </a:endParaRPr>
          </a:p>
          <a:p>
            <a:r>
              <a:rPr lang="en-US" sz="1050" dirty="0"/>
              <a:t>This is where libraries such as </a:t>
            </a:r>
            <a:r>
              <a:rPr lang="en-US" sz="1050" dirty="0" err="1"/>
              <a:t>Vedo</a:t>
            </a:r>
            <a:r>
              <a:rPr lang="en-US" sz="1050" dirty="0"/>
              <a:t> / </a:t>
            </a:r>
            <a:r>
              <a:rPr lang="en-US" sz="1050" dirty="0" err="1"/>
              <a:t>PyVista</a:t>
            </a:r>
            <a:r>
              <a:rPr lang="en-US" sz="1050" dirty="0"/>
              <a:t> will be used</a:t>
            </a:r>
            <a:endParaRPr lang="en-US" sz="1050" dirty="0">
              <a:cs typeface="Calibri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C93357F-7353-5141-BD76-B753BCEC1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19012" r="7976" b="16228"/>
          <a:stretch/>
        </p:blipFill>
        <p:spPr bwMode="auto">
          <a:xfrm>
            <a:off x="2537930" y="1818472"/>
            <a:ext cx="1020137" cy="7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4889C3-3AEF-E641-BFE1-EEA5485454FB}"/>
              </a:ext>
            </a:extLst>
          </p:cNvPr>
          <p:cNvSpPr/>
          <p:nvPr/>
        </p:nvSpPr>
        <p:spPr>
          <a:xfrm>
            <a:off x="838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1) Geometry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0D09E-F58D-6643-ACFE-95F46959CDB7}"/>
              </a:ext>
            </a:extLst>
          </p:cNvPr>
          <p:cNvSpPr/>
          <p:nvPr/>
        </p:nvSpPr>
        <p:spPr>
          <a:xfrm>
            <a:off x="2362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2) Mesh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49F3F5-F890-E440-B833-D8253F24B9E4}"/>
              </a:ext>
            </a:extLst>
          </p:cNvPr>
          <p:cNvSpPr/>
          <p:nvPr/>
        </p:nvSpPr>
        <p:spPr>
          <a:xfrm>
            <a:off x="3886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3) Governing equations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4263D7-F984-2C44-BF96-0985E8717631}"/>
              </a:ext>
            </a:extLst>
          </p:cNvPr>
          <p:cNvSpPr/>
          <p:nvPr/>
        </p:nvSpPr>
        <p:spPr>
          <a:xfrm>
            <a:off x="5410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4) Material formulation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AA1FFF-6B0F-BE48-AC4A-8D0B3CA95864}"/>
              </a:ext>
            </a:extLst>
          </p:cNvPr>
          <p:cNvSpPr/>
          <p:nvPr/>
        </p:nvSpPr>
        <p:spPr>
          <a:xfrm>
            <a:off x="6934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5) Boundary conditions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EC984F-6E0D-7B43-94BC-A7CFFF4A3F52}"/>
              </a:ext>
            </a:extLst>
          </p:cNvPr>
          <p:cNvSpPr/>
          <p:nvPr/>
        </p:nvSpPr>
        <p:spPr>
          <a:xfrm>
            <a:off x="8458199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6) 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56E9F3-E003-E145-A7A9-08E76F40BB9C}"/>
              </a:ext>
            </a:extLst>
          </p:cNvPr>
          <p:cNvSpPr/>
          <p:nvPr/>
        </p:nvSpPr>
        <p:spPr>
          <a:xfrm>
            <a:off x="9982200" y="1359051"/>
            <a:ext cx="1371600" cy="365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7) Post-processing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4DB4F-A194-5342-8877-F5F9E7E08E3F}"/>
              </a:ext>
            </a:extLst>
          </p:cNvPr>
          <p:cNvSpPr txBox="1"/>
          <p:nvPr/>
        </p:nvSpPr>
        <p:spPr>
          <a:xfrm>
            <a:off x="3886199" y="1818472"/>
            <a:ext cx="11673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Fluid dynamics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Heat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Elasticity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E54370-B3CC-B84C-A0E2-DF3E04DCBAC1}"/>
              </a:ext>
            </a:extLst>
          </p:cNvPr>
          <p:cNvSpPr txBox="1"/>
          <p:nvPr/>
        </p:nvSpPr>
        <p:spPr>
          <a:xfrm>
            <a:off x="5410199" y="1818472"/>
            <a:ext cx="13940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Material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Constants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Varying properties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D65DD9-97A0-424D-A3FA-D040B3173A30}"/>
              </a:ext>
            </a:extLst>
          </p:cNvPr>
          <p:cNvSpPr txBox="1"/>
          <p:nvPr/>
        </p:nvSpPr>
        <p:spPr>
          <a:xfrm>
            <a:off x="6934198" y="1818472"/>
            <a:ext cx="13940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Temperatures, pressures, forces, displacements, etc.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815D612-03CC-284B-872B-3857CC25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200" y="1818472"/>
            <a:ext cx="1305162" cy="1009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5538D6-B7CD-764F-89CE-C0426645E7E0}"/>
                  </a:ext>
                </a:extLst>
              </p:cNvPr>
              <p:cNvSpPr txBox="1"/>
              <p:nvPr/>
            </p:nvSpPr>
            <p:spPr>
              <a:xfrm>
                <a:off x="8479699" y="1818472"/>
                <a:ext cx="1394064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Find solution of PDEs at domain of interest</a:t>
                </a:r>
              </a:p>
              <a:p>
                <a:endParaRPr lang="en-US" sz="105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050"/>
                  <a:t> is usually defined here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5538D6-B7CD-764F-89CE-C0426645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99" y="1818472"/>
                <a:ext cx="1394064" cy="900246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59606-BE35-8545-A515-3E0C97868523}"/>
              </a:ext>
            </a:extLst>
          </p:cNvPr>
          <p:cNvGrpSpPr/>
          <p:nvPr/>
        </p:nvGrpSpPr>
        <p:grpSpPr>
          <a:xfrm>
            <a:off x="838201" y="1818472"/>
            <a:ext cx="1371598" cy="777620"/>
            <a:chOff x="838201" y="1788420"/>
            <a:chExt cx="1371598" cy="777620"/>
          </a:xfrm>
        </p:grpSpPr>
        <p:pic>
          <p:nvPicPr>
            <p:cNvPr id="17" name="Picture 2" descr="What's the Difference Between Parametric and Direct Modeling? |  Engineering.com">
              <a:extLst>
                <a:ext uri="{FF2B5EF4-FFF2-40B4-BE49-F238E27FC236}">
                  <a16:creationId xmlns:a16="http://schemas.microsoft.com/office/drawing/2014/main" id="{AF4B2808-DF45-774B-92DB-CA3A3FA411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61" r="18222" b="4760"/>
            <a:stretch/>
          </p:blipFill>
          <p:spPr bwMode="auto">
            <a:xfrm>
              <a:off x="838201" y="1788420"/>
              <a:ext cx="1371598" cy="770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79FC3D-EC4E-0A4B-A2AA-7B9B64FA8896}"/>
                </a:ext>
              </a:extLst>
            </p:cNvPr>
            <p:cNvCxnSpPr/>
            <p:nvPr/>
          </p:nvCxnSpPr>
          <p:spPr>
            <a:xfrm>
              <a:off x="1816122" y="2471772"/>
              <a:ext cx="317477" cy="9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26E68C-0CF5-1445-8379-77F895A78D5F}"/>
              </a:ext>
            </a:extLst>
          </p:cNvPr>
          <p:cNvSpPr txBox="1"/>
          <p:nvPr/>
        </p:nvSpPr>
        <p:spPr>
          <a:xfrm>
            <a:off x="865076" y="2602548"/>
            <a:ext cx="13715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3D modeling (primitives, transformations, parametrization, etc.)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7AE44-B34D-0849-88C0-109A07F39C58}"/>
              </a:ext>
            </a:extLst>
          </p:cNvPr>
          <p:cNvSpPr txBox="1"/>
          <p:nvPr/>
        </p:nvSpPr>
        <p:spPr>
          <a:xfrm>
            <a:off x="2363151" y="2602547"/>
            <a:ext cx="137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Mesh geometrical model or import it from a different application.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0F0BF7-4125-AF44-83A7-0CA037DC5C79}"/>
              </a:ext>
            </a:extLst>
          </p:cNvPr>
          <p:cNvCxnSpPr>
            <a:cxnSpLocks/>
          </p:cNvCxnSpPr>
          <p:nvPr/>
        </p:nvCxnSpPr>
        <p:spPr>
          <a:xfrm>
            <a:off x="830119" y="4860006"/>
            <a:ext cx="105317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431FE2-B138-3245-824C-DD0D2BEDC692}"/>
              </a:ext>
            </a:extLst>
          </p:cNvPr>
          <p:cNvSpPr txBox="1"/>
          <p:nvPr/>
        </p:nvSpPr>
        <p:spPr>
          <a:xfrm>
            <a:off x="8457174" y="3153546"/>
            <a:ext cx="13716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050"/>
              <a:t>Train PINN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Pick NN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Define loss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Run optimizer</a:t>
            </a:r>
          </a:p>
          <a:p>
            <a:endParaRPr lang="en-US" sz="1050"/>
          </a:p>
          <a:p>
            <a:pPr marL="228600" indent="-228600">
              <a:buFont typeface="+mj-lt"/>
              <a:buAutoNum type="arabicParenR" startAt="2"/>
            </a:pPr>
            <a:r>
              <a:rPr lang="en-US" sz="1050"/>
              <a:t>Predictions with trained PINN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7E61E-00D3-684C-8BFA-3772E6403DEC}"/>
                  </a:ext>
                </a:extLst>
              </p:cNvPr>
              <p:cNvSpPr txBox="1"/>
              <p:nvPr/>
            </p:nvSpPr>
            <p:spPr>
              <a:xfrm>
                <a:off x="6843386" y="3239403"/>
                <a:ext cx="1371602" cy="153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Dirichlet</a:t>
                </a:r>
                <a:r>
                  <a:rPr lang="en-US" sz="1050" b="1">
                    <a:ea typeface="Cambria Math" panose="02040503050406030204" pitchFamily="18" charset="0"/>
                  </a:rPr>
                  <a:t>:   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1050" b="1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Neuman</a:t>
                </a:r>
                <a:r>
                  <a:rPr lang="en-US" sz="1050" b="1">
                    <a:ea typeface="Cambria Math" panose="02040503050406030204" pitchFamily="18" charset="0"/>
                  </a:rPr>
                  <a:t>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1050" b="1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Robin</a:t>
                </a:r>
                <a:r>
                  <a:rPr lang="en-US" sz="1050" b="1">
                    <a:ea typeface="Cambria Math" panose="02040503050406030204" pitchFamily="18" charset="0"/>
                  </a:rPr>
                  <a:t>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5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050">
                  <a:ea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50" b="1"/>
                  <a:t>Others</a:t>
                </a:r>
                <a:endParaRPr lang="en-US" sz="105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27E61E-00D3-684C-8BFA-3772E640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386" y="3239403"/>
                <a:ext cx="1371602" cy="1536446"/>
              </a:xfrm>
              <a:prstGeom prst="rect">
                <a:avLst/>
              </a:prstGeom>
              <a:blipFill>
                <a:blip r:embed="rId6"/>
                <a:stretch>
                  <a:fillRect b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11D8D-E780-D94D-816A-C6564DC04FA4}"/>
                  </a:ext>
                </a:extLst>
              </p:cNvPr>
              <p:cNvSpPr txBox="1"/>
              <p:nvPr/>
            </p:nvSpPr>
            <p:spPr>
              <a:xfrm>
                <a:off x="3886199" y="3799332"/>
                <a:ext cx="1371602" cy="41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𝜃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211D8D-E780-D94D-816A-C6564DC0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99" y="3799332"/>
                <a:ext cx="1371602" cy="41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2C5DD25-DB87-1D40-A316-1CBD79606F67}"/>
              </a:ext>
            </a:extLst>
          </p:cNvPr>
          <p:cNvSpPr txBox="1"/>
          <p:nvPr/>
        </p:nvSpPr>
        <p:spPr>
          <a:xfrm>
            <a:off x="823586" y="3880668"/>
            <a:ext cx="2971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Sample domain (space)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B65D03-E625-884C-B933-CD69CFD9CD0A}"/>
                  </a:ext>
                </a:extLst>
              </p:cNvPr>
              <p:cNvSpPr txBox="1"/>
              <p:nvPr/>
            </p:nvSpPr>
            <p:spPr>
              <a:xfrm>
                <a:off x="5364793" y="3880668"/>
                <a:ext cx="1371601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0"/>
                  <a:t>Model for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05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B65D03-E625-884C-B933-CD69CFD9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793" y="3880668"/>
                <a:ext cx="1371601" cy="253916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F607B6E-CACB-C74C-B6B4-0872BE7D1CE9}"/>
              </a:ext>
            </a:extLst>
          </p:cNvPr>
          <p:cNvGrpSpPr/>
          <p:nvPr/>
        </p:nvGrpSpPr>
        <p:grpSpPr>
          <a:xfrm>
            <a:off x="823588" y="3041311"/>
            <a:ext cx="10531759" cy="228072"/>
            <a:chOff x="823588" y="3163862"/>
            <a:chExt cx="10531759" cy="22807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581A5F-D55A-5845-83C2-99DAB7767234}"/>
                </a:ext>
              </a:extLst>
            </p:cNvPr>
            <p:cNvCxnSpPr>
              <a:cxnSpLocks/>
            </p:cNvCxnSpPr>
            <p:nvPr/>
          </p:nvCxnSpPr>
          <p:spPr>
            <a:xfrm>
              <a:off x="823588" y="3279775"/>
              <a:ext cx="105317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C2CF52-EC44-A04A-B09D-06EA76B74841}"/>
                </a:ext>
              </a:extLst>
            </p:cNvPr>
            <p:cNvSpPr/>
            <p:nvPr/>
          </p:nvSpPr>
          <p:spPr>
            <a:xfrm>
              <a:off x="5304748" y="3163862"/>
              <a:ext cx="1371600" cy="228072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“PINN jargon”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DD4BCB-7727-A74B-B80A-6A37D5C592F5}"/>
              </a:ext>
            </a:extLst>
          </p:cNvPr>
          <p:cNvCxnSpPr>
            <a:cxnSpLocks/>
          </p:cNvCxnSpPr>
          <p:nvPr/>
        </p:nvCxnSpPr>
        <p:spPr>
          <a:xfrm>
            <a:off x="822041" y="1212082"/>
            <a:ext cx="105317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513FA8B-256B-0341-9005-2D78E22E9790}"/>
              </a:ext>
            </a:extLst>
          </p:cNvPr>
          <p:cNvSpPr/>
          <p:nvPr/>
        </p:nvSpPr>
        <p:spPr>
          <a:xfrm>
            <a:off x="5110586" y="1095888"/>
            <a:ext cx="1970826" cy="2280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Computational mechanics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574DDF-8BA4-7348-A17C-735AF9132E32}"/>
              </a:ext>
            </a:extLst>
          </p:cNvPr>
          <p:cNvSpPr/>
          <p:nvPr/>
        </p:nvSpPr>
        <p:spPr>
          <a:xfrm>
            <a:off x="10134553" y="98492"/>
            <a:ext cx="1199783" cy="1828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/>
              <a:t>Third party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93F78F-E8B9-9846-A5E9-3B5DAF2D7B2A}"/>
              </a:ext>
            </a:extLst>
          </p:cNvPr>
          <p:cNvSpPr/>
          <p:nvPr/>
        </p:nvSpPr>
        <p:spPr>
          <a:xfrm>
            <a:off x="10134553" y="345525"/>
            <a:ext cx="1199783" cy="2743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/>
              <a:t>Potential interface with other packages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71BC2B-6AC8-604C-9BC9-8488446F169E}"/>
              </a:ext>
            </a:extLst>
          </p:cNvPr>
          <p:cNvSpPr/>
          <p:nvPr/>
        </p:nvSpPr>
        <p:spPr>
          <a:xfrm>
            <a:off x="10134553" y="683997"/>
            <a:ext cx="1218143" cy="28386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b="1"/>
              <a:t>Bulk of parallelization</a:t>
            </a: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148854-621F-5B4B-951C-1F57DF4CFC73}"/>
              </a:ext>
            </a:extLst>
          </p:cNvPr>
          <p:cNvSpPr/>
          <p:nvPr/>
        </p:nvSpPr>
        <p:spPr>
          <a:xfrm>
            <a:off x="9982199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ea typeface="+mn-lt"/>
                <a:cs typeface="+mn-lt"/>
              </a:rPr>
              <a:t>AWS-UCF-PINN</a:t>
            </a:r>
            <a:r>
              <a:rPr lang="en-US" sz="1100"/>
              <a:t>: Generate results compatible with </a:t>
            </a:r>
            <a:r>
              <a:rPr lang="en-US" sz="1100" err="1"/>
              <a:t>ParaView</a:t>
            </a:r>
            <a:endParaRPr lang="en-US" sz="1100">
              <a:cs typeface="Calibri"/>
            </a:endParaRPr>
          </a:p>
          <a:p>
            <a:r>
              <a:rPr lang="en-US" sz="1100"/>
              <a:t>Alternatives:</a:t>
            </a:r>
            <a:endParaRPr lang="en-US" sz="1100">
              <a:cs typeface="Calibri"/>
            </a:endParaRPr>
          </a:p>
          <a:p>
            <a:r>
              <a:rPr lang="en-US" sz="1100"/>
              <a:t>Most FEA or CFD packages offer it</a:t>
            </a:r>
            <a:endParaRPr lang="en-US" sz="1100"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CED818-134A-9449-9A7E-4F68EF26A57C}"/>
              </a:ext>
            </a:extLst>
          </p:cNvPr>
          <p:cNvSpPr/>
          <p:nvPr/>
        </p:nvSpPr>
        <p:spPr>
          <a:xfrm>
            <a:off x="5388267" y="4745970"/>
            <a:ext cx="1371600" cy="22807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Our project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1E3A22-C397-7640-A6B4-3DA70A95A9FD}"/>
              </a:ext>
            </a:extLst>
          </p:cNvPr>
          <p:cNvSpPr/>
          <p:nvPr/>
        </p:nvSpPr>
        <p:spPr>
          <a:xfrm>
            <a:off x="2361174" y="5047374"/>
            <a:ext cx="1371601" cy="11887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050" dirty="0">
                <a:ea typeface="+mn-lt"/>
                <a:cs typeface="+mn-lt"/>
              </a:rPr>
              <a:t>AWS-UCF-PINN</a:t>
            </a:r>
            <a:r>
              <a:rPr lang="en-US" sz="1050" dirty="0"/>
              <a:t>:</a:t>
            </a:r>
            <a:endParaRPr lang="en-US" dirty="0"/>
          </a:p>
          <a:p>
            <a:r>
              <a:rPr lang="en-US" sz="1050" dirty="0" err="1"/>
              <a:t>FreeCAD</a:t>
            </a:r>
            <a:r>
              <a:rPr lang="en-US" sz="1050" dirty="0"/>
              <a:t> / </a:t>
            </a:r>
            <a:r>
              <a:rPr lang="en-US" sz="1050" dirty="0" err="1"/>
              <a:t>Gmesh</a:t>
            </a:r>
            <a:r>
              <a:rPr lang="en-US" sz="1050" dirty="0"/>
              <a:t> / </a:t>
            </a:r>
            <a:r>
              <a:rPr lang="en-US" sz="1050" dirty="0" err="1"/>
              <a:t>Vedo</a:t>
            </a:r>
            <a:r>
              <a:rPr lang="en-US" sz="1050" dirty="0"/>
              <a:t> / </a:t>
            </a:r>
            <a:r>
              <a:rPr lang="en-US" sz="1050" dirty="0" err="1"/>
              <a:t>PyVista</a:t>
            </a:r>
            <a:endParaRPr lang="en-US" sz="1050" dirty="0">
              <a:ea typeface="Calibri"/>
              <a:cs typeface="Calibri"/>
            </a:endParaRPr>
          </a:p>
          <a:p>
            <a:endParaRPr lang="en-US" sz="1050" dirty="0"/>
          </a:p>
          <a:p>
            <a:r>
              <a:rPr lang="en-US" sz="1050" dirty="0"/>
              <a:t>Alternatives:</a:t>
            </a:r>
            <a:endParaRPr lang="en-US" sz="1050" dirty="0">
              <a:ea typeface="Calibri"/>
              <a:cs typeface="Calibri"/>
            </a:endParaRPr>
          </a:p>
          <a:p>
            <a:r>
              <a:rPr lang="en-US" sz="1050" dirty="0"/>
              <a:t>Most FEA or CFD packages offer it</a:t>
            </a:r>
            <a:endParaRPr lang="en-US" sz="105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34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9A0E-AE87-0741-A1D8-4A555ACB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Leveraging engineering design tools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2EC45-BC1C-AB47-8698-1EAE54FC1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41" b="30123"/>
          <a:stretch/>
        </p:blipFill>
        <p:spPr>
          <a:xfrm>
            <a:off x="1086910" y="1579623"/>
            <a:ext cx="3138796" cy="1665523"/>
          </a:xfrm>
          <a:prstGeom prst="rect">
            <a:avLst/>
          </a:prstGeom>
        </p:spPr>
      </p:pic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1A56D175-5282-D14F-B6BA-1DA0FEA0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21" y="1758848"/>
            <a:ext cx="2931177" cy="1667610"/>
          </a:xfrm>
          <a:prstGeom prst="rect">
            <a:avLst/>
          </a:prstGeom>
        </p:spPr>
      </p:pic>
      <p:pic>
        <p:nvPicPr>
          <p:cNvPr id="8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330DC1-EAC2-FB4D-8DF2-171493E6D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98"/>
          <a:stretch/>
        </p:blipFill>
        <p:spPr>
          <a:xfrm>
            <a:off x="7959010" y="1096309"/>
            <a:ext cx="3493635" cy="2077924"/>
          </a:xfrm>
          <a:prstGeom prst="rect">
            <a:avLst/>
          </a:prstGeom>
        </p:spPr>
      </p:pic>
      <p:pic>
        <p:nvPicPr>
          <p:cNvPr id="11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56243C4-9581-7347-AEFE-315A34D42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115" y="4483630"/>
            <a:ext cx="2906960" cy="16466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5F47EA-8656-0444-A71C-967112D2790E}"/>
              </a:ext>
            </a:extLst>
          </p:cNvPr>
          <p:cNvSpPr/>
          <p:nvPr/>
        </p:nvSpPr>
        <p:spPr>
          <a:xfrm>
            <a:off x="891449" y="1087710"/>
            <a:ext cx="371021" cy="3710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EBF9E6-6CC8-C541-8F23-106869D5D5F3}"/>
              </a:ext>
            </a:extLst>
          </p:cNvPr>
          <p:cNvSpPr/>
          <p:nvPr/>
        </p:nvSpPr>
        <p:spPr>
          <a:xfrm>
            <a:off x="5122148" y="1242710"/>
            <a:ext cx="371022" cy="3710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E399B-6BD3-A544-B297-511CB20453BF}"/>
              </a:ext>
            </a:extLst>
          </p:cNvPr>
          <p:cNvSpPr txBox="1"/>
          <p:nvPr/>
        </p:nvSpPr>
        <p:spPr>
          <a:xfrm>
            <a:off x="1262470" y="1089399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FreeCAD</a:t>
            </a:r>
            <a:r>
              <a:rPr lang="en-US"/>
              <a:t> for drawing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FA0AAB-34B7-EE4A-AE06-4A2F36F1826C}"/>
              </a:ext>
            </a:extLst>
          </p:cNvPr>
          <p:cNvSpPr txBox="1"/>
          <p:nvPr/>
        </p:nvSpPr>
        <p:spPr>
          <a:xfrm>
            <a:off x="5489441" y="1242710"/>
            <a:ext cx="224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Gmesh</a:t>
            </a:r>
            <a:r>
              <a:rPr lang="en-US"/>
              <a:t> for annotation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7CDC67-2181-1A4B-B503-5114F430032C}"/>
              </a:ext>
            </a:extLst>
          </p:cNvPr>
          <p:cNvGrpSpPr/>
          <p:nvPr/>
        </p:nvGrpSpPr>
        <p:grpSpPr>
          <a:xfrm>
            <a:off x="891449" y="3993406"/>
            <a:ext cx="2562946" cy="369332"/>
            <a:chOff x="811212" y="3975385"/>
            <a:chExt cx="2562946" cy="3693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E62856-8A17-5B4D-94F6-7A0ECD29B1F3}"/>
                </a:ext>
              </a:extLst>
            </p:cNvPr>
            <p:cNvSpPr/>
            <p:nvPr/>
          </p:nvSpPr>
          <p:spPr>
            <a:xfrm>
              <a:off x="811212" y="3975385"/>
              <a:ext cx="369332" cy="36933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9723A7-C54D-4A42-BF05-2D0631410BC0}"/>
                </a:ext>
              </a:extLst>
            </p:cNvPr>
            <p:cNvSpPr txBox="1"/>
            <p:nvPr/>
          </p:nvSpPr>
          <p:spPr>
            <a:xfrm>
              <a:off x="1180544" y="3975385"/>
              <a:ext cx="2193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Annotaded</a:t>
              </a:r>
              <a:r>
                <a:rPr lang="en-US"/>
                <a:t> *.</a:t>
              </a:r>
              <a:r>
                <a:rPr lang="en-US" err="1"/>
                <a:t>msh</a:t>
              </a:r>
              <a:r>
                <a:rPr lang="en-US"/>
                <a:t> file</a:t>
              </a:r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246C8D59-9F20-8B07-58F9-F794C830B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028" y="5611975"/>
            <a:ext cx="7137990" cy="6845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877CB9-915B-CD4B-B1AB-936B4B720449}"/>
              </a:ext>
            </a:extLst>
          </p:cNvPr>
          <p:cNvGrpSpPr/>
          <p:nvPr/>
        </p:nvGrpSpPr>
        <p:grpSpPr>
          <a:xfrm>
            <a:off x="4875028" y="3915088"/>
            <a:ext cx="1403440" cy="1686751"/>
            <a:chOff x="4428169" y="3727266"/>
            <a:chExt cx="1403440" cy="1686751"/>
          </a:xfrm>
        </p:grpSpPr>
        <p:pic>
          <p:nvPicPr>
            <p:cNvPr id="12" name="Picture 6" descr="Text&#10;&#10;Description automatically generated">
              <a:extLst>
                <a:ext uri="{FF2B5EF4-FFF2-40B4-BE49-F238E27FC236}">
                  <a16:creationId xmlns:a16="http://schemas.microsoft.com/office/drawing/2014/main" id="{B1BC59A6-7429-C643-845C-882DAC39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8169" y="3727266"/>
              <a:ext cx="1403440" cy="1686751"/>
            </a:xfrm>
            <a:prstGeom prst="rect">
              <a:avLst/>
            </a:prstGeom>
          </p:spPr>
        </p:pic>
        <p:sp>
          <p:nvSpPr>
            <p:cNvPr id="6" name="Rounded Rectangle 11">
              <a:extLst>
                <a:ext uri="{FF2B5EF4-FFF2-40B4-BE49-F238E27FC236}">
                  <a16:creationId xmlns:a16="http://schemas.microsoft.com/office/drawing/2014/main" id="{64699F5A-CF9E-4BD1-FDB1-B065438BD35A}"/>
                </a:ext>
              </a:extLst>
            </p:cNvPr>
            <p:cNvSpPr/>
            <p:nvPr/>
          </p:nvSpPr>
          <p:spPr>
            <a:xfrm>
              <a:off x="4428353" y="4997015"/>
              <a:ext cx="1401623" cy="1871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C3DC20B6-9CDE-3C9F-221C-0433F528F75D}"/>
              </a:ext>
            </a:extLst>
          </p:cNvPr>
          <p:cNvSpPr/>
          <p:nvPr/>
        </p:nvSpPr>
        <p:spPr>
          <a:xfrm>
            <a:off x="10757926" y="5923841"/>
            <a:ext cx="221688" cy="2064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3760-5E92-284B-A9C5-21F94BDE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 of collocation points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1570D64-13F3-43FE-94A2-68BEF7BC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4" y="878730"/>
            <a:ext cx="2199438" cy="219943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FF0350F-15B3-4ADD-A066-A18134A07B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3" y="2630050"/>
            <a:ext cx="2199438" cy="2199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99675-4DB6-4EA7-B654-0AE8F6CA7C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512" y="1153660"/>
            <a:ext cx="2199438" cy="1649579"/>
          </a:xfrm>
          <a:prstGeom prst="rect">
            <a:avLst/>
          </a:prstGeom>
        </p:spPr>
      </p:pic>
      <p:pic>
        <p:nvPicPr>
          <p:cNvPr id="16" name="Picture 15" descr="Chart, line chart, histogram&#10;&#10;Description automatically generated">
            <a:extLst>
              <a:ext uri="{FF2B5EF4-FFF2-40B4-BE49-F238E27FC236}">
                <a16:creationId xmlns:a16="http://schemas.microsoft.com/office/drawing/2014/main" id="{7DE11EF4-2D4B-4B2C-ADE9-63C436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10" y="2904980"/>
            <a:ext cx="2199439" cy="1649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CB5BA2-D290-4573-9F91-FA88EEC3FF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4969" y="1246929"/>
            <a:ext cx="1463040" cy="146304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936B17F-356F-4AF5-9A5C-BB083DCD283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69" y="2998249"/>
            <a:ext cx="1463040" cy="1463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CC1714-9570-4D18-9A92-A5AA4C280073}"/>
              </a:ext>
            </a:extLst>
          </p:cNvPr>
          <p:cNvSpPr txBox="1"/>
          <p:nvPr/>
        </p:nvSpPr>
        <p:spPr>
          <a:xfrm>
            <a:off x="3359785" y="987392"/>
            <a:ext cx="1435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colocation points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D2AE2D-B4E0-4DD3-A0F2-40581AC9FBD6}"/>
              </a:ext>
            </a:extLst>
          </p:cNvPr>
          <p:cNvSpPr txBox="1"/>
          <p:nvPr/>
        </p:nvSpPr>
        <p:spPr>
          <a:xfrm>
            <a:off x="5932540" y="98739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density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D07A6-3925-499C-9E62-6F363ED6BC8B}"/>
              </a:ext>
            </a:extLst>
          </p:cNvPr>
          <p:cNvSpPr txBox="1"/>
          <p:nvPr/>
        </p:nvSpPr>
        <p:spPr>
          <a:xfrm>
            <a:off x="8113662" y="987392"/>
            <a:ext cx="106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density dist.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C717F-0728-458F-89C8-AD590277C7F6}"/>
              </a:ext>
            </a:extLst>
          </p:cNvPr>
          <p:cNvSpPr txBox="1"/>
          <p:nvPr/>
        </p:nvSpPr>
        <p:spPr>
          <a:xfrm>
            <a:off x="10387062" y="98739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ecdf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6F1A8-4126-4455-9206-997577FA5F6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34" y="878730"/>
            <a:ext cx="2199438" cy="2199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DC284-6E81-428D-8964-4EEF2E0D74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34" y="2630050"/>
            <a:ext cx="2199438" cy="2199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BD130D-DD6F-4ADC-A8B5-B31AF3F84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634" y="4381371"/>
            <a:ext cx="2199438" cy="2199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E1FDFC-78DC-4820-893B-70CB08DC118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054" y="4381371"/>
            <a:ext cx="2199438" cy="2199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A8FC5B-1350-462B-8213-51E22B991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8512" y="4656301"/>
            <a:ext cx="2199438" cy="1649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A34DC8-1D10-4D56-8354-8B576C9049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4969" y="4749570"/>
            <a:ext cx="1463040" cy="14630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327D18-F33B-46C2-9460-3A2F34CD7107}"/>
              </a:ext>
            </a:extLst>
          </p:cNvPr>
          <p:cNvSpPr txBox="1"/>
          <p:nvPr/>
        </p:nvSpPr>
        <p:spPr>
          <a:xfrm rot="16200000">
            <a:off x="2549464" y="1824561"/>
            <a:ext cx="732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original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9E57E-E2D1-401E-BDB4-677FAA6365A8}"/>
              </a:ext>
            </a:extLst>
          </p:cNvPr>
          <p:cNvSpPr txBox="1"/>
          <p:nvPr/>
        </p:nvSpPr>
        <p:spPr>
          <a:xfrm rot="16200000">
            <a:off x="2279904" y="3575881"/>
            <a:ext cx="12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75% percentile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6DAA5E-8F1E-4A20-A506-5E794F2C451C}"/>
              </a:ext>
            </a:extLst>
          </p:cNvPr>
          <p:cNvSpPr txBox="1"/>
          <p:nvPr/>
        </p:nvSpPr>
        <p:spPr>
          <a:xfrm rot="16200000">
            <a:off x="2331199" y="5327202"/>
            <a:ext cx="1169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500 pts/voxel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57E5D6-D8B2-47FF-841F-F849C3348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6" y="2630050"/>
            <a:ext cx="2203704" cy="22037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408FA6F-67D1-4EA4-A000-375B372FC00D}"/>
              </a:ext>
            </a:extLst>
          </p:cNvPr>
          <p:cNvSpPr txBox="1"/>
          <p:nvPr/>
        </p:nvSpPr>
        <p:spPr>
          <a:xfrm>
            <a:off x="826673" y="2749259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initial mesh</a:t>
            </a:r>
          </a:p>
        </p:txBody>
      </p:sp>
    </p:spTree>
    <p:extLst>
      <p:ext uri="{BB962C8B-B14F-4D97-AF65-F5344CB8AC3E}">
        <p14:creationId xmlns:p14="http://schemas.microsoft.com/office/powerpoint/2010/main" val="164604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C32-3F83-8B48-A8FC-4337E192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 Solver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3F490-C170-CF4D-8847-586EA129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29" y="1171744"/>
            <a:ext cx="9464742" cy="45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5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3C3F-101A-6547-A410-AFAB511B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Parametric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/>
              <p:nvPr/>
            </p:nvSpPr>
            <p:spPr>
              <a:xfrm>
                <a:off x="859971" y="1391460"/>
                <a:ext cx="5257801" cy="4249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Burger’s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subjected 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=±1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≤1,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/>
                  <a:t> is the viscosity</a:t>
                </a:r>
              </a:p>
              <a:p>
                <a:endParaRPr lang="en-US"/>
              </a:p>
              <a:p>
                <a:r>
                  <a:rPr lang="en-US" b="1"/>
                  <a:t>Case study: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≤6.4×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Training vs validation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Propagation of uncertainty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EAFC88-D757-8C4B-90A0-B9AF6E55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1391460"/>
                <a:ext cx="5257801" cy="4249112"/>
              </a:xfrm>
              <a:prstGeom prst="rect">
                <a:avLst/>
              </a:prstGeom>
              <a:blipFill>
                <a:blip r:embed="rId2"/>
                <a:stretch>
                  <a:fillRect l="-927" t="-717" b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2930AF-6EEF-C541-AAA7-2CA8FF85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r="20079"/>
          <a:stretch/>
        </p:blipFill>
        <p:spPr>
          <a:xfrm>
            <a:off x="6096000" y="2351842"/>
            <a:ext cx="4804229" cy="2154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/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97EA89-CB97-8848-9346-C48379EFE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258" y="2478705"/>
                <a:ext cx="4027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/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7A15FD-E08B-0946-83BA-6AD43EA14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172" y="4010066"/>
                <a:ext cx="402771" cy="369332"/>
              </a:xfrm>
              <a:prstGeom prst="rect">
                <a:avLst/>
              </a:prstGeom>
              <a:blipFill>
                <a:blip r:embed="rId5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FAEEBE0-3AD6-9FA6-66CE-D825A7170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763" y="2528888"/>
            <a:ext cx="200025" cy="27622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8C3ED7A-C681-B948-E26B-E0C452CC9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1862" y="4062412"/>
            <a:ext cx="2000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4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5B17-86EA-B247-95BB-6EBA5A7F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DE3A-16FB-5A41-B09D-537EE756BCD5}"/>
              </a:ext>
            </a:extLst>
          </p:cNvPr>
          <p:cNvSpPr txBox="1"/>
          <p:nvPr/>
        </p:nvSpPr>
        <p:spPr>
          <a:xfrm>
            <a:off x="835278" y="5316495"/>
            <a:ext cx="526072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10,000 epochs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hours (investigating issue, maybe installation)</a:t>
            </a:r>
            <a:endParaRPr lang="en-US"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76DF81-9006-344B-A10D-379304BF68BC}"/>
              </a:ext>
            </a:extLst>
          </p:cNvPr>
          <p:cNvCxnSpPr>
            <a:cxnSpLocks/>
          </p:cNvCxnSpPr>
          <p:nvPr/>
        </p:nvCxnSpPr>
        <p:spPr>
          <a:xfrm>
            <a:off x="1173607" y="1793933"/>
            <a:ext cx="27652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EFCD08-46DF-744E-8B9B-DC4CAE0294F3}"/>
              </a:ext>
            </a:extLst>
          </p:cNvPr>
          <p:cNvCxnSpPr>
            <a:cxnSpLocks/>
          </p:cNvCxnSpPr>
          <p:nvPr/>
        </p:nvCxnSpPr>
        <p:spPr>
          <a:xfrm>
            <a:off x="1173607" y="2109885"/>
            <a:ext cx="276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92730C-8F77-2844-B46D-B2AA5784A721}"/>
              </a:ext>
            </a:extLst>
          </p:cNvPr>
          <p:cNvSpPr txBox="1"/>
          <p:nvPr/>
        </p:nvSpPr>
        <p:spPr>
          <a:xfrm>
            <a:off x="1450128" y="1644166"/>
            <a:ext cx="16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Boundary conditions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96003D-07BB-8C4B-9513-CB0FC525A88E}"/>
              </a:ext>
            </a:extLst>
          </p:cNvPr>
          <p:cNvSpPr txBox="1"/>
          <p:nvPr/>
        </p:nvSpPr>
        <p:spPr>
          <a:xfrm>
            <a:off x="1450128" y="1947186"/>
            <a:ext cx="1398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Initial conditions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F91AA71-34F7-E42B-294C-B373AD6B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93" y="4905766"/>
            <a:ext cx="352425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145C4A-AFF0-1241-A72E-D6A667A6AF23}"/>
                  </a:ext>
                </a:extLst>
              </p:cNvPr>
              <p:cNvSpPr txBox="1"/>
              <p:nvPr/>
            </p:nvSpPr>
            <p:spPr>
              <a:xfrm>
                <a:off x="1323988" y="4340565"/>
                <a:ext cx="3260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sampled values for density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/>
                  <a:t>: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145C4A-AFF0-1241-A72E-D6A667A6A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88" y="4340565"/>
                <a:ext cx="3260893" cy="369332"/>
              </a:xfrm>
              <a:prstGeom prst="rect">
                <a:avLst/>
              </a:prstGeom>
              <a:blipFill>
                <a:blip r:embed="rId3"/>
                <a:stretch>
                  <a:fillRect l="-1495" t="-8197" r="-74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66DAB6-593B-6D4B-A6D3-F28E48F11A66}"/>
              </a:ext>
            </a:extLst>
          </p:cNvPr>
          <p:cNvSpPr txBox="1"/>
          <p:nvPr/>
        </p:nvSpPr>
        <p:spPr>
          <a:xfrm>
            <a:off x="835279" y="1119466"/>
            <a:ext cx="526072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10,000  collocation points (from grid):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43A4B2-44D0-CC4D-89BD-2E649094E7D7}"/>
                  </a:ext>
                </a:extLst>
              </p:cNvPr>
              <p:cNvSpPr txBox="1"/>
              <p:nvPr/>
            </p:nvSpPr>
            <p:spPr>
              <a:xfrm>
                <a:off x="542477" y="4867062"/>
                <a:ext cx="11741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.2×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43A4B2-44D0-CC4D-89BD-2E649094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77" y="4867062"/>
                <a:ext cx="117414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1A11A-B43D-A3AF-0606-592305DA8138}"/>
                  </a:ext>
                </a:extLst>
              </p:cNvPr>
              <p:cNvSpPr txBox="1"/>
              <p:nvPr/>
            </p:nvSpPr>
            <p:spPr>
              <a:xfrm>
                <a:off x="6507536" y="4855507"/>
                <a:ext cx="4912939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/>
                  <a:t>Prediction: 0.002 secs/instance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1A11A-B43D-A3AF-0606-592305DA8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536" y="4855507"/>
                <a:ext cx="4912939" cy="369332"/>
              </a:xfrm>
              <a:prstGeom prst="rect">
                <a:avLst/>
              </a:prstGeom>
              <a:blipFill>
                <a:blip r:embed="rId5"/>
                <a:stretch>
                  <a:fillRect l="-11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59499FD-C347-D3F0-CAC3-11F797687FFE}"/>
              </a:ext>
            </a:extLst>
          </p:cNvPr>
          <p:cNvSpPr txBox="1"/>
          <p:nvPr/>
        </p:nvSpPr>
        <p:spPr>
          <a:xfrm>
            <a:off x="1280221" y="4342177"/>
            <a:ext cx="42256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3510EF1C-2106-D682-6E40-CF7AE59C2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95" y="4670838"/>
            <a:ext cx="3912177" cy="166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79BEEE-DC5F-D2FD-BBF5-7C891EA0BB2C}"/>
              </a:ext>
            </a:extLst>
          </p:cNvPr>
          <p:cNvGrpSpPr/>
          <p:nvPr/>
        </p:nvGrpSpPr>
        <p:grpSpPr>
          <a:xfrm>
            <a:off x="887505" y="2366682"/>
            <a:ext cx="3845858" cy="2059778"/>
            <a:chOff x="412376" y="1766047"/>
            <a:chExt cx="3845858" cy="2059778"/>
          </a:xfrm>
        </p:grpSpPr>
        <p:pic>
          <p:nvPicPr>
            <p:cNvPr id="30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98A26406-B44E-254A-131C-792BA77F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259" y="1896014"/>
              <a:ext cx="2985247" cy="152404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4390-3202-8208-7666-FB71B2553420}"/>
                </a:ext>
              </a:extLst>
            </p:cNvPr>
            <p:cNvSpPr txBox="1"/>
            <p:nvPr/>
          </p:nvSpPr>
          <p:spPr>
            <a:xfrm>
              <a:off x="833717" y="3370730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DA7579-9FA6-8D59-2FC1-9063D6BB8B83}"/>
                </a:ext>
              </a:extLst>
            </p:cNvPr>
            <p:cNvSpPr txBox="1"/>
            <p:nvPr/>
          </p:nvSpPr>
          <p:spPr>
            <a:xfrm>
              <a:off x="3720352" y="3370730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9C0E71-B4CF-98A4-63F8-ADF3735D2501}"/>
                </a:ext>
              </a:extLst>
            </p:cNvPr>
            <p:cNvSpPr txBox="1"/>
            <p:nvPr/>
          </p:nvSpPr>
          <p:spPr>
            <a:xfrm>
              <a:off x="2268070" y="3487271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6DD079-ACCD-5BED-7172-21434F607296}"/>
                </a:ext>
              </a:extLst>
            </p:cNvPr>
            <p:cNvSpPr txBox="1"/>
            <p:nvPr/>
          </p:nvSpPr>
          <p:spPr>
            <a:xfrm>
              <a:off x="591669" y="3146612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7790F0-47B0-ECFA-6905-06D843B01D05}"/>
                </a:ext>
              </a:extLst>
            </p:cNvPr>
            <p:cNvSpPr txBox="1"/>
            <p:nvPr/>
          </p:nvSpPr>
          <p:spPr>
            <a:xfrm>
              <a:off x="654422" y="1766047"/>
              <a:ext cx="53788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C04AB5-CA20-CF01-3379-B5E35399B32F}"/>
                </a:ext>
              </a:extLst>
            </p:cNvPr>
            <p:cNvSpPr txBox="1"/>
            <p:nvPr/>
          </p:nvSpPr>
          <p:spPr>
            <a:xfrm>
              <a:off x="412376" y="2492188"/>
              <a:ext cx="35858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88CBFE-0FB1-BAA5-71DC-41AB4F1D0CDA}"/>
              </a:ext>
            </a:extLst>
          </p:cNvPr>
          <p:cNvCxnSpPr>
            <a:cxnSpLocks/>
          </p:cNvCxnSpPr>
          <p:nvPr/>
        </p:nvCxnSpPr>
        <p:spPr>
          <a:xfrm flipH="1">
            <a:off x="1462786" y="2535276"/>
            <a:ext cx="7498" cy="14378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913E99-C5A4-5C44-D66C-92E39C151348}"/>
              </a:ext>
            </a:extLst>
          </p:cNvPr>
          <p:cNvCxnSpPr>
            <a:cxnSpLocks/>
          </p:cNvCxnSpPr>
          <p:nvPr/>
        </p:nvCxnSpPr>
        <p:spPr>
          <a:xfrm>
            <a:off x="1465585" y="2534765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91F75-679E-9322-8700-36489CCB683D}"/>
              </a:ext>
            </a:extLst>
          </p:cNvPr>
          <p:cNvCxnSpPr>
            <a:cxnSpLocks/>
          </p:cNvCxnSpPr>
          <p:nvPr/>
        </p:nvCxnSpPr>
        <p:spPr>
          <a:xfrm>
            <a:off x="1474805" y="3972735"/>
            <a:ext cx="2876029" cy="4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84BBF-A84B-42EC-A7A1-DA543A174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813" y="2028954"/>
            <a:ext cx="5991224" cy="2644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7C0C68-ED7D-ED4C-B9EA-3FADBE5165DB}"/>
                  </a:ext>
                </a:extLst>
              </p:cNvPr>
              <p:cNvSpPr txBox="1"/>
              <p:nvPr/>
            </p:nvSpPr>
            <p:spPr>
              <a:xfrm>
                <a:off x="4330423" y="4908773"/>
                <a:ext cx="10788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6.4×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7C0C68-ED7D-ED4C-B9EA-3FADBE51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23" y="4908773"/>
                <a:ext cx="107889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2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4ACD-09ED-D24D-9675-6BE9810D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85DCA-A1D0-8A46-B365-D04B574A0AD3}"/>
              </a:ext>
            </a:extLst>
          </p:cNvPr>
          <p:cNvSpPr txBox="1"/>
          <p:nvPr/>
        </p:nvSpPr>
        <p:spPr>
          <a:xfrm>
            <a:off x="4921170" y="119490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432FF"/>
                </a:solidFill>
              </a:rPr>
              <a:t>(a) </a:t>
            </a:r>
            <a:r>
              <a:rPr lang="en-US" b="1" err="1">
                <a:solidFill>
                  <a:srgbClr val="0432FF"/>
                </a:solidFill>
              </a:rPr>
              <a:t>OpenFOAM</a:t>
            </a:r>
            <a:endParaRPr lang="en-US" b="1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D70A00-1B71-EF4E-B824-D5E61C828C1E}"/>
                  </a:ext>
                </a:extLst>
              </p:cNvPr>
              <p:cNvSpPr txBox="1"/>
              <p:nvPr/>
            </p:nvSpPr>
            <p:spPr>
              <a:xfrm>
                <a:off x="4379939" y="5349249"/>
                <a:ext cx="1945509" cy="80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=0.02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D70A00-1B71-EF4E-B824-D5E61C82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39" y="5349249"/>
                <a:ext cx="1945509" cy="806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9784F8-EA73-C642-99BD-D57B9DA0B751}"/>
                  </a:ext>
                </a:extLst>
              </p:cNvPr>
              <p:cNvSpPr txBox="1"/>
              <p:nvPr/>
            </p:nvSpPr>
            <p:spPr>
              <a:xfrm>
                <a:off x="5946195" y="5293593"/>
                <a:ext cx="172150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9784F8-EA73-C642-99BD-D57B9DA0B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195" y="5293593"/>
                <a:ext cx="1721508" cy="861774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9" descr="Chart&#10;&#10;Description automatically generated">
            <a:extLst>
              <a:ext uri="{FF2B5EF4-FFF2-40B4-BE49-F238E27FC236}">
                <a16:creationId xmlns:a16="http://schemas.microsoft.com/office/drawing/2014/main" id="{679BA85E-FF1B-E249-8737-E71D2B329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6698" r="15299" b="6220"/>
          <a:stretch/>
        </p:blipFill>
        <p:spPr>
          <a:xfrm>
            <a:off x="4553568" y="1564406"/>
            <a:ext cx="3084863" cy="372918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481C7C3-06FA-6648-8B58-3374BB1AC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8" t="5600" r="47048" b="9328"/>
          <a:stretch/>
        </p:blipFill>
        <p:spPr bwMode="auto">
          <a:xfrm>
            <a:off x="8098932" y="1479731"/>
            <a:ext cx="3254868" cy="3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10E634-4386-5F40-9C80-1B14583F6432}"/>
              </a:ext>
            </a:extLst>
          </p:cNvPr>
          <p:cNvSpPr txBox="1"/>
          <p:nvPr/>
        </p:nvSpPr>
        <p:spPr>
          <a:xfrm>
            <a:off x="8191627" y="1181819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(b) Our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7BC955-5D4A-6740-AC83-D3B1050EB2DF}"/>
                  </a:ext>
                </a:extLst>
              </p:cNvPr>
              <p:cNvSpPr txBox="1"/>
              <p:nvPr/>
            </p:nvSpPr>
            <p:spPr>
              <a:xfrm>
                <a:off x="838200" y="2160495"/>
                <a:ext cx="3465949" cy="273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Navier-Stokes equations: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i="1" dirty="0"/>
                  <a:t>	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 	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			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such that (Dirichlet and Neumann)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𝜞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		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7BC955-5D4A-6740-AC83-D3B1050E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0495"/>
                <a:ext cx="3465949" cy="2739340"/>
              </a:xfrm>
              <a:prstGeom prst="rect">
                <a:avLst/>
              </a:prstGeom>
              <a:blipFill>
                <a:blip r:embed="rId6"/>
                <a:stretch>
                  <a:fillRect l="-1832" t="-46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69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E45D-B770-D048-814C-DDF04772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FB46-9180-3445-B48A-A7CC50D53726}"/>
              </a:ext>
            </a:extLst>
          </p:cNvPr>
          <p:cNvSpPr txBox="1"/>
          <p:nvPr/>
        </p:nvSpPr>
        <p:spPr>
          <a:xfrm>
            <a:off x="838200" y="1228397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</a:rPr>
              <a:t>Major milestones achieved: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Leveraged engineering tools to handle geometry to collocation points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Designed and prototyped DDP solver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Results with academic problems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0432FF"/>
                </a:solidFill>
              </a:rPr>
              <a:t>Current and future work: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Strategy for large datasets (needed for parametric models)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Improved training of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Domain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Warm-start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Schedulers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Expand use cases to other engineering problems</a:t>
            </a:r>
          </a:p>
        </p:txBody>
      </p:sp>
    </p:spTree>
    <p:extLst>
      <p:ext uri="{BB962C8B-B14F-4D97-AF65-F5344CB8AC3E}">
        <p14:creationId xmlns:p14="http://schemas.microsoft.com/office/powerpoint/2010/main" val="409221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" id="{B61A4E53-3ECE-479E-903F-19FC0A0B36F1}" vid="{EDDE60EE-28A6-4EAD-997A-931DB96B48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16524</TotalTime>
  <Words>1069</Words>
  <Application>Microsoft Macintosh PowerPoint</Application>
  <PresentationFormat>Widescreen</PresentationFormat>
  <Paragraphs>202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Wingdings</vt:lpstr>
      <vt:lpstr>Office Theme</vt:lpstr>
      <vt:lpstr>PINN 101</vt:lpstr>
      <vt:lpstr>From geometry to visualization of results</vt:lpstr>
      <vt:lpstr>Leveraging engineering design tools</vt:lpstr>
      <vt:lpstr>Densification of collocation points</vt:lpstr>
      <vt:lpstr>DDP Solver</vt:lpstr>
      <vt:lpstr>Parametric modeling</vt:lpstr>
      <vt:lpstr>Training</vt:lpstr>
      <vt:lpstr>Laminar flow</vt:lpstr>
      <vt:lpstr>Summary and future work</vt:lpstr>
      <vt:lpstr>PowerPoint Presentation</vt:lpstr>
      <vt:lpstr>Hybrid models for uncertainty quantification</vt:lpstr>
      <vt:lpstr>Proposed PINN workflow</vt:lpstr>
      <vt:lpstr>Designing and implementing our PINN package</vt:lpstr>
      <vt:lpstr>Vedo: an alternative solution under consideration</vt:lpstr>
      <vt:lpstr>Other Python libraries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Viana</dc:creator>
  <cp:lastModifiedBy>Felipe Viana</cp:lastModifiedBy>
  <cp:revision>364</cp:revision>
  <dcterms:created xsi:type="dcterms:W3CDTF">2018-05-16T19:25:49Z</dcterms:created>
  <dcterms:modified xsi:type="dcterms:W3CDTF">2022-10-11T13:52:26Z</dcterms:modified>
</cp:coreProperties>
</file>